
<file path=[Content_Types].xml><?xml version="1.0" encoding="utf-8"?>
<Types xmlns="http://schemas.openxmlformats.org/package/2006/content-types">
  <Default ContentType="application/x-fontdata" Extension="fntdata"/>
  <Default ContentType="image/jpeg" Extension="jpe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4"/>
    <p:sldId id="257" r:id="rId15"/>
    <p:sldId id="258" r:id="rId16"/>
    <p:sldId id="259" r:id="rId17"/>
    <p:sldId id="260" r:id="rId18"/>
    <p:sldId id="261" r:id="rId19"/>
    <p:sldId id="262" r:id="rId20"/>
    <p:sldId id="263" r:id="rId21"/>
    <p:sldId id="264" r:id="rId22"/>
    <p:sldId id="265" r:id="rId23"/>
    <p:sldId id="266" r:id="rId24"/>
    <p:sldId id="267" r:id="rId2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T Serif" charset="1" panose="020A0603040505020204"/>
      <p:regular r:id="rId10"/>
    </p:embeddedFont>
    <p:embeddedFont>
      <p:font typeface="PT Serif Bold" charset="1" panose="020A0703040505020204"/>
      <p:regular r:id="rId11"/>
    </p:embeddedFont>
    <p:embeddedFont>
      <p:font typeface="PT Serif Italics" charset="1" panose="020A0603040505090204"/>
      <p:regular r:id="rId12"/>
    </p:embeddedFont>
    <p:embeddedFont>
      <p:font typeface="PT Serif Bold Italics" charset="1" panose="020A0703040505090204"/>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slides/slide1.xml" Type="http://schemas.openxmlformats.org/officeDocument/2006/relationships/slide"/><Relationship Id="rId15" Target="slides/slide2.xml" Type="http://schemas.openxmlformats.org/officeDocument/2006/relationships/slide"/><Relationship Id="rId16" Target="slides/slide3.xml" Type="http://schemas.openxmlformats.org/officeDocument/2006/relationships/slide"/><Relationship Id="rId17" Target="slides/slide4.xml" Type="http://schemas.openxmlformats.org/officeDocument/2006/relationships/slide"/><Relationship Id="rId18" Target="slides/slide5.xml" Type="http://schemas.openxmlformats.org/officeDocument/2006/relationships/slide"/><Relationship Id="rId19" Target="slides/slide6.xml" Type="http://schemas.openxmlformats.org/officeDocument/2006/relationships/slide"/><Relationship Id="rId2" Target="presProps.xml" Type="http://schemas.openxmlformats.org/officeDocument/2006/relationships/presProps"/><Relationship Id="rId20" Target="slides/slide7.xml" Type="http://schemas.openxmlformats.org/officeDocument/2006/relationships/slide"/><Relationship Id="rId21" Target="slides/slide8.xml" Type="http://schemas.openxmlformats.org/officeDocument/2006/relationships/slide"/><Relationship Id="rId22" Target="slides/slide9.xml" Type="http://schemas.openxmlformats.org/officeDocument/2006/relationships/slide"/><Relationship Id="rId23" Target="slides/slide10.xml" Type="http://schemas.openxmlformats.org/officeDocument/2006/relationships/slide"/><Relationship Id="rId24" Target="slides/slide11.xml" Type="http://schemas.openxmlformats.org/officeDocument/2006/relationships/slide"/><Relationship Id="rId25" Target="slides/slide12.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2.jpeg>
</file>

<file path=ppt/media/image3.jpeg>
</file>

<file path=ppt/media/image4.jpeg>
</file>

<file path=ppt/media/image5.jpeg>
</file>

<file path=ppt/media/image6.jpeg>
</file>

<file path=ppt/media/image7.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3092" t="0" r="33092" b="0"/>
          <a:stretch>
            <a:fillRect/>
          </a:stretch>
        </p:blipFill>
        <p:spPr>
          <a:xfrm flipH="false" flipV="false" rot="0">
            <a:off x="10176091" y="2184646"/>
            <a:ext cx="5917708" cy="6066795"/>
          </a:xfrm>
          <a:prstGeom prst="rect">
            <a:avLst/>
          </a:prstGeom>
        </p:spPr>
      </p:pic>
      <p:sp>
        <p:nvSpPr>
          <p:cNvPr name="TextBox 3" id="3"/>
          <p:cNvSpPr txBox="true"/>
          <p:nvPr/>
        </p:nvSpPr>
        <p:spPr>
          <a:xfrm rot="0">
            <a:off x="511452" y="2095500"/>
            <a:ext cx="9036699" cy="4876800"/>
          </a:xfrm>
          <a:prstGeom prst="rect">
            <a:avLst/>
          </a:prstGeom>
        </p:spPr>
        <p:txBody>
          <a:bodyPr anchor="t" rtlCol="false" tIns="0" lIns="0" bIns="0" rIns="0">
            <a:spAutoFit/>
          </a:bodyPr>
          <a:lstStyle/>
          <a:p>
            <a:pPr marL="0" indent="0" lvl="0">
              <a:lnSpc>
                <a:spcPts val="9600"/>
              </a:lnSpc>
            </a:pPr>
            <a:r>
              <a:rPr lang="en-US" sz="8000" spc="-160">
                <a:solidFill>
                  <a:srgbClr val="000000"/>
                </a:solidFill>
                <a:latin typeface="PT Serif Bold"/>
              </a:rPr>
              <a:t>ISHA&lt;&gt;</a:t>
            </a:r>
            <a:r>
              <a:rPr lang="en-US" sz="8000" spc="-160">
                <a:solidFill>
                  <a:srgbClr val="000000"/>
                </a:solidFill>
                <a:latin typeface="PT Serif Bold"/>
              </a:rPr>
              <a:t>TradeWiser</a:t>
            </a:r>
          </a:p>
          <a:p>
            <a:pPr marL="0" indent="0" lvl="0">
              <a:lnSpc>
                <a:spcPts val="9600"/>
              </a:lnSpc>
            </a:pPr>
          </a:p>
          <a:p>
            <a:pPr marL="0" indent="0" lvl="0">
              <a:lnSpc>
                <a:spcPts val="9600"/>
              </a:lnSpc>
            </a:pPr>
            <a:r>
              <a:rPr lang="en-US" sz="8000" spc="-160">
                <a:solidFill>
                  <a:srgbClr val="000000"/>
                </a:solidFill>
                <a:latin typeface="PT Serif Bold"/>
              </a:rPr>
              <a:t>Empowering farmers and FPOs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999" t="0" r="15448" b="0"/>
          <a:stretch>
            <a:fillRect/>
          </a:stretch>
        </p:blipFill>
        <p:spPr>
          <a:xfrm flipH="false" flipV="false" rot="0">
            <a:off x="9253473" y="1028700"/>
            <a:ext cx="7433482" cy="8229600"/>
          </a:xfrm>
          <a:prstGeom prst="rect">
            <a:avLst/>
          </a:prstGeom>
        </p:spPr>
      </p:pic>
      <p:sp>
        <p:nvSpPr>
          <p:cNvPr name="TextBox 3" id="3"/>
          <p:cNvSpPr txBox="true"/>
          <p:nvPr/>
        </p:nvSpPr>
        <p:spPr>
          <a:xfrm rot="0">
            <a:off x="755774" y="1028700"/>
            <a:ext cx="7637191" cy="742950"/>
          </a:xfrm>
          <a:prstGeom prst="rect">
            <a:avLst/>
          </a:prstGeom>
        </p:spPr>
        <p:txBody>
          <a:bodyPr anchor="t" rtlCol="false" tIns="0" lIns="0" bIns="0" rIns="0">
            <a:spAutoFit/>
          </a:bodyPr>
          <a:lstStyle/>
          <a:p>
            <a:pPr algn="l" marL="0" indent="0" lvl="0">
              <a:lnSpc>
                <a:spcPts val="5880"/>
              </a:lnSpc>
              <a:spcBef>
                <a:spcPct val="0"/>
              </a:spcBef>
            </a:pPr>
            <a:r>
              <a:rPr lang="en-US" sz="4900">
                <a:solidFill>
                  <a:srgbClr val="000000"/>
                </a:solidFill>
                <a:latin typeface="PT Serif Bold"/>
              </a:rPr>
              <a:t>Implementation Process</a:t>
            </a:r>
          </a:p>
        </p:txBody>
      </p:sp>
      <p:sp>
        <p:nvSpPr>
          <p:cNvPr name="TextBox 4" id="4"/>
          <p:cNvSpPr txBox="true"/>
          <p:nvPr/>
        </p:nvSpPr>
        <p:spPr>
          <a:xfrm rot="0">
            <a:off x="225234" y="2540033"/>
            <a:ext cx="8918766" cy="6554034"/>
          </a:xfrm>
          <a:prstGeom prst="rect">
            <a:avLst/>
          </a:prstGeom>
        </p:spPr>
        <p:txBody>
          <a:bodyPr anchor="t" rtlCol="false" tIns="0" lIns="0" bIns="0" rIns="0">
            <a:spAutoFit/>
          </a:bodyPr>
          <a:lstStyle/>
          <a:p>
            <a:pPr marL="583285" indent="-291643" lvl="1">
              <a:lnSpc>
                <a:spcPts val="3241"/>
              </a:lnSpc>
              <a:buFont typeface="Arial"/>
              <a:buChar char="•"/>
            </a:pPr>
            <a:r>
              <a:rPr lang="en-US" sz="2701">
                <a:solidFill>
                  <a:srgbClr val="000000"/>
                </a:solidFill>
                <a:latin typeface="PT Serif"/>
              </a:rPr>
              <a:t>Conduct Needs Assessment: Identify the needs of the farmers and FPOs and understand their current practices</a:t>
            </a:r>
          </a:p>
          <a:p>
            <a:pPr marL="583285" indent="-291643" lvl="1">
              <a:lnSpc>
                <a:spcPts val="3241"/>
              </a:lnSpc>
              <a:buFont typeface="Arial"/>
              <a:buChar char="•"/>
            </a:pPr>
            <a:r>
              <a:rPr lang="en-US" sz="2701">
                <a:solidFill>
                  <a:srgbClr val="000000"/>
                </a:solidFill>
                <a:latin typeface="PT Serif"/>
              </a:rPr>
              <a:t>Design Customized Solutions if any: Develop customized solutions based on the needs identified</a:t>
            </a:r>
          </a:p>
          <a:p>
            <a:pPr marL="583285" indent="-291643" lvl="1">
              <a:lnSpc>
                <a:spcPts val="3241"/>
              </a:lnSpc>
              <a:buFont typeface="Arial"/>
              <a:buChar char="•"/>
            </a:pPr>
            <a:r>
              <a:rPr lang="en-US" sz="2701">
                <a:solidFill>
                  <a:srgbClr val="000000"/>
                </a:solidFill>
                <a:latin typeface="PT Serif"/>
              </a:rPr>
              <a:t>Training and Support: Provide extensive training to farmers and FPOs on how to use the TradeWiser platform and other relevant aspects</a:t>
            </a:r>
          </a:p>
          <a:p>
            <a:pPr marL="583285" indent="-291643" lvl="1">
              <a:lnSpc>
                <a:spcPts val="3241"/>
              </a:lnSpc>
              <a:buFont typeface="Arial"/>
              <a:buChar char="•"/>
            </a:pPr>
            <a:r>
              <a:rPr lang="en-US" sz="2701">
                <a:solidFill>
                  <a:srgbClr val="000000"/>
                </a:solidFill>
                <a:latin typeface="PT Serif"/>
              </a:rPr>
              <a:t>Offer ongoing support and troubleshooting to ensure smooth adoption</a:t>
            </a:r>
          </a:p>
          <a:p>
            <a:pPr marL="583285" indent="-291643" lvl="1">
              <a:lnSpc>
                <a:spcPts val="3241"/>
              </a:lnSpc>
              <a:buFont typeface="Arial"/>
              <a:buChar char="•"/>
            </a:pPr>
            <a:r>
              <a:rPr lang="en-US" sz="2701">
                <a:solidFill>
                  <a:srgbClr val="000000"/>
                </a:solidFill>
                <a:latin typeface="PT Serif"/>
              </a:rPr>
              <a:t>Piloting and Testing: Conduct a pilot test to ensure the system works efficiently and effectively</a:t>
            </a:r>
          </a:p>
          <a:p>
            <a:pPr marL="583285" indent="-291643" lvl="1">
              <a:lnSpc>
                <a:spcPts val="3241"/>
              </a:lnSpc>
              <a:buFont typeface="Arial"/>
              <a:buChar char="•"/>
            </a:pPr>
            <a:r>
              <a:rPr lang="en-US" sz="2701">
                <a:solidFill>
                  <a:srgbClr val="000000"/>
                </a:solidFill>
                <a:latin typeface="PT Serif"/>
              </a:rPr>
              <a:t>Address any feedback or concerns and refine the system as needed</a:t>
            </a:r>
          </a:p>
          <a:p>
            <a:pPr marL="583285" indent="-291643" lvl="1">
              <a:lnSpc>
                <a:spcPts val="3241"/>
              </a:lnSpc>
              <a:buFont typeface="Arial"/>
              <a:buChar char="•"/>
            </a:pPr>
            <a:r>
              <a:rPr lang="en-US" sz="2701">
                <a:solidFill>
                  <a:srgbClr val="000000"/>
                </a:solidFill>
                <a:latin typeface="PT Serif"/>
              </a:rPr>
              <a:t>Scale Up and Expansion: Scale up the implementation and expand to more farmers and FPOs</a:t>
            </a:r>
          </a:p>
        </p:txBody>
      </p:sp>
    </p:spTree>
  </p:cSld>
  <p:clrMapOvr>
    <a:masterClrMapping/>
  </p:clrMapOvr>
</p:sld>
</file>

<file path=ppt/slides/slide1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57175" y="0"/>
            <a:ext cx="18030825" cy="9401175"/>
          </a:xfrm>
          <a:prstGeom prst="rect">
            <a:avLst/>
          </a:prstGeom>
        </p:spPr>
        <p:txBody>
          <a:bodyPr anchor="t" rtlCol="false" tIns="0" lIns="0" bIns="0" rIns="0">
            <a:spAutoFit/>
          </a:bodyPr>
          <a:lstStyle/>
          <a:p>
            <a:pPr>
              <a:lnSpc>
                <a:spcPts val="3566"/>
              </a:lnSpc>
            </a:pPr>
            <a:r>
              <a:rPr lang="en-US" sz="2972">
                <a:solidFill>
                  <a:srgbClr val="000000"/>
                </a:solidFill>
                <a:latin typeface="PT Serif"/>
              </a:rPr>
              <a:t>Proposed partnership to bring TradeWiser's services to Isha Foundation's network of farmers</a:t>
            </a:r>
          </a:p>
          <a:p>
            <a:pPr>
              <a:lnSpc>
                <a:spcPts val="3566"/>
              </a:lnSpc>
              <a:spcBef>
                <a:spcPct val="0"/>
              </a:spcBef>
            </a:pPr>
          </a:p>
          <a:p>
            <a:pPr>
              <a:lnSpc>
                <a:spcPts val="3566"/>
              </a:lnSpc>
              <a:spcBef>
                <a:spcPct val="0"/>
              </a:spcBef>
            </a:pPr>
            <a:r>
              <a:rPr lang="en-US" sz="2972">
                <a:solidFill>
                  <a:srgbClr val="000000"/>
                </a:solidFill>
                <a:latin typeface="PT Serif Bold"/>
              </a:rPr>
              <a:t>TradeWiser and Isha Foundation share a common goal of supporting farmers and FPOs</a:t>
            </a:r>
          </a:p>
          <a:p>
            <a:pPr>
              <a:lnSpc>
                <a:spcPts val="3566"/>
              </a:lnSpc>
              <a:spcBef>
                <a:spcPct val="0"/>
              </a:spcBef>
            </a:pPr>
          </a:p>
          <a:p>
            <a:pPr>
              <a:lnSpc>
                <a:spcPts val="3566"/>
              </a:lnSpc>
              <a:spcBef>
                <a:spcPct val="0"/>
              </a:spcBef>
            </a:pPr>
            <a:r>
              <a:rPr lang="en-US" sz="2972">
                <a:solidFill>
                  <a:srgbClr val="000000"/>
                </a:solidFill>
                <a:latin typeface="PT Serif Bold"/>
              </a:rPr>
              <a:t>How can we work together?</a:t>
            </a:r>
          </a:p>
          <a:p>
            <a:pPr marL="641704" indent="-320852" lvl="1">
              <a:lnSpc>
                <a:spcPts val="3566"/>
              </a:lnSpc>
              <a:buFont typeface="Arial"/>
              <a:buChar char="•"/>
            </a:pPr>
            <a:r>
              <a:rPr lang="en-US" sz="2972">
                <a:solidFill>
                  <a:srgbClr val="000000"/>
                </a:solidFill>
                <a:latin typeface="PT Serif"/>
              </a:rPr>
              <a:t>Isha Foundation can introduce TradeWiser to farmers and FPOs on the ground</a:t>
            </a:r>
          </a:p>
          <a:p>
            <a:pPr marL="641704" indent="-320852" lvl="1">
              <a:lnSpc>
                <a:spcPts val="3566"/>
              </a:lnSpc>
              <a:buFont typeface="Arial"/>
              <a:buChar char="•"/>
            </a:pPr>
            <a:r>
              <a:rPr lang="en-US" sz="2972">
                <a:solidFill>
                  <a:srgbClr val="000000"/>
                </a:solidFill>
                <a:latin typeface="PT Serif"/>
              </a:rPr>
              <a:t>TradeWiser can provide training and support to Isha Foundation on the platform's use and benefits</a:t>
            </a:r>
          </a:p>
          <a:p>
            <a:pPr>
              <a:lnSpc>
                <a:spcPts val="3566"/>
              </a:lnSpc>
              <a:spcBef>
                <a:spcPct val="0"/>
              </a:spcBef>
            </a:pPr>
          </a:p>
          <a:p>
            <a:pPr>
              <a:lnSpc>
                <a:spcPts val="3566"/>
              </a:lnSpc>
              <a:spcBef>
                <a:spcPct val="0"/>
              </a:spcBef>
            </a:pPr>
            <a:r>
              <a:rPr lang="en-US" sz="2972">
                <a:solidFill>
                  <a:srgbClr val="000000"/>
                </a:solidFill>
                <a:latin typeface="PT Serif Bold"/>
              </a:rPr>
              <a:t>Benefits for Farmers and FPOs</a:t>
            </a:r>
          </a:p>
          <a:p>
            <a:pPr marL="641704" indent="-320852" lvl="1">
              <a:lnSpc>
                <a:spcPts val="3566"/>
              </a:lnSpc>
              <a:buFont typeface="Arial"/>
              <a:buChar char="•"/>
            </a:pPr>
            <a:r>
              <a:rPr lang="en-US" sz="2972">
                <a:solidFill>
                  <a:srgbClr val="000000"/>
                </a:solidFill>
                <a:latin typeface="PT Serif"/>
              </a:rPr>
              <a:t>Increased income through optimized cost of storage, financing at subsidized rates of interest, and transparent trading fees</a:t>
            </a:r>
          </a:p>
          <a:p>
            <a:pPr marL="641704" indent="-320852" lvl="1">
              <a:lnSpc>
                <a:spcPts val="3566"/>
              </a:lnSpc>
              <a:buFont typeface="Arial"/>
              <a:buChar char="•"/>
            </a:pPr>
            <a:r>
              <a:rPr lang="en-US" sz="2972">
                <a:solidFill>
                  <a:srgbClr val="000000"/>
                </a:solidFill>
                <a:latin typeface="PT Serif"/>
              </a:rPr>
              <a:t>Greater transparency in trading through a rules-based mechanism</a:t>
            </a:r>
          </a:p>
          <a:p>
            <a:pPr>
              <a:lnSpc>
                <a:spcPts val="3566"/>
              </a:lnSpc>
              <a:spcBef>
                <a:spcPct val="0"/>
              </a:spcBef>
            </a:pPr>
          </a:p>
          <a:p>
            <a:pPr>
              <a:lnSpc>
                <a:spcPts val="3566"/>
              </a:lnSpc>
              <a:spcBef>
                <a:spcPct val="0"/>
              </a:spcBef>
            </a:pPr>
            <a:r>
              <a:rPr lang="en-US" sz="2972">
                <a:solidFill>
                  <a:srgbClr val="000000"/>
                </a:solidFill>
                <a:latin typeface="PT Serif Bold"/>
              </a:rPr>
              <a:t>Benefits for Isha Foundation</a:t>
            </a:r>
          </a:p>
          <a:p>
            <a:pPr marL="641704" indent="-320852" lvl="1">
              <a:lnSpc>
                <a:spcPts val="3566"/>
              </a:lnSpc>
              <a:buFont typeface="Arial"/>
              <a:buChar char="•"/>
            </a:pPr>
            <a:r>
              <a:rPr lang="en-US" sz="2972">
                <a:solidFill>
                  <a:srgbClr val="000000"/>
                </a:solidFill>
                <a:latin typeface="PT Serif"/>
              </a:rPr>
              <a:t>Enhanced support for farmers and FPOs through access to TradeWiser's services</a:t>
            </a:r>
          </a:p>
          <a:p>
            <a:pPr marL="641704" indent="-320852" lvl="1">
              <a:lnSpc>
                <a:spcPts val="3566"/>
              </a:lnSpc>
              <a:buFont typeface="Arial"/>
              <a:buChar char="•"/>
            </a:pPr>
            <a:r>
              <a:rPr lang="en-US" sz="2972">
                <a:solidFill>
                  <a:srgbClr val="000000"/>
                </a:solidFill>
                <a:latin typeface="PT Serif"/>
              </a:rPr>
              <a:t>Potential for increased trust and partnership with farmers and FPOs</a:t>
            </a:r>
          </a:p>
          <a:p>
            <a:pPr>
              <a:lnSpc>
                <a:spcPts val="3566"/>
              </a:lnSpc>
              <a:spcBef>
                <a:spcPct val="0"/>
              </a:spcBef>
            </a:pPr>
          </a:p>
          <a:p>
            <a:pPr>
              <a:lnSpc>
                <a:spcPts val="3566"/>
              </a:lnSpc>
              <a:spcBef>
                <a:spcPct val="0"/>
              </a:spcBef>
            </a:pPr>
            <a:r>
              <a:rPr lang="en-US" sz="2972">
                <a:solidFill>
                  <a:srgbClr val="000000"/>
                </a:solidFill>
                <a:latin typeface="PT Serif Bold"/>
              </a:rPr>
              <a:t>Next Steps</a:t>
            </a:r>
          </a:p>
          <a:p>
            <a:pPr marL="641704" indent="-320852" lvl="1">
              <a:lnSpc>
                <a:spcPts val="3566"/>
              </a:lnSpc>
              <a:buFont typeface="Arial"/>
              <a:buChar char="•"/>
            </a:pPr>
            <a:r>
              <a:rPr lang="en-US" sz="2972">
                <a:solidFill>
                  <a:srgbClr val="000000"/>
                </a:solidFill>
                <a:latin typeface="PT Serif"/>
              </a:rPr>
              <a:t>Schedule a meeting to discuss further and explore partnership opportunities</a:t>
            </a:r>
          </a:p>
          <a:p>
            <a:pPr marL="641704" indent="-320852" lvl="1">
              <a:lnSpc>
                <a:spcPts val="3566"/>
              </a:lnSpc>
              <a:buFont typeface="Arial"/>
              <a:buChar char="•"/>
            </a:pPr>
            <a:r>
              <a:rPr lang="en-US" sz="2972">
                <a:solidFill>
                  <a:srgbClr val="000000"/>
                </a:solidFill>
                <a:latin typeface="PT Serif"/>
              </a:rPr>
              <a:t>Provide more details on TradeWiser's services and potential benefits for Isha Foundation's network of farmers through a controlled trial on the ground.</a:t>
            </a:r>
          </a:p>
        </p:txBody>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599352" y="3866577"/>
            <a:ext cx="12014171" cy="1041387"/>
          </a:xfrm>
          <a:prstGeom prst="rect">
            <a:avLst/>
          </a:prstGeom>
        </p:spPr>
        <p:txBody>
          <a:bodyPr anchor="t" rtlCol="false" tIns="0" lIns="0" bIns="0" rIns="0">
            <a:spAutoFit/>
          </a:bodyPr>
          <a:lstStyle/>
          <a:p>
            <a:pPr marL="0" indent="0" lvl="0">
              <a:lnSpc>
                <a:spcPts val="2748"/>
              </a:lnSpc>
            </a:pPr>
            <a:r>
              <a:rPr lang="en-US" sz="2499">
                <a:solidFill>
                  <a:srgbClr val="000000"/>
                </a:solidFill>
                <a:latin typeface="PT Serif Bold"/>
              </a:rPr>
              <a:t>Thank you for considering TradeWiser as a partner in your farming journey. We understand the challenges faced by farmers and FPOs, and we are committed to providing innovative solutions.</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1944331" y="4612434"/>
            <a:ext cx="11195394" cy="1090708"/>
          </a:xfrm>
          <a:prstGeom prst="rect">
            <a:avLst/>
          </a:prstGeom>
        </p:spPr>
        <p:txBody>
          <a:bodyPr anchor="t" rtlCol="false" tIns="0" lIns="0" bIns="0" rIns="0">
            <a:spAutoFit/>
          </a:bodyPr>
          <a:lstStyle/>
          <a:p>
            <a:pPr marL="0" indent="0" lvl="0">
              <a:lnSpc>
                <a:spcPts val="2895"/>
              </a:lnSpc>
            </a:pPr>
            <a:r>
              <a:rPr lang="en-US" sz="2632">
                <a:solidFill>
                  <a:srgbClr val="000000"/>
                </a:solidFill>
                <a:latin typeface="PT Serif Bold"/>
              </a:rPr>
              <a:t>Small farmers and FPOs face numerous challenges, such as lack of market access and limited financial resources, but TradeWiser is here to help them overcome these obstacles and succeed in agriculture.</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6346" t="0" r="13466" b="0"/>
          <a:stretch>
            <a:fillRect/>
          </a:stretch>
        </p:blipFill>
        <p:spPr>
          <a:xfrm flipH="false" flipV="false" rot="0">
            <a:off x="10491723" y="1028700"/>
            <a:ext cx="6195232" cy="8229600"/>
          </a:xfrm>
          <a:prstGeom prst="rect">
            <a:avLst/>
          </a:prstGeom>
        </p:spPr>
      </p:pic>
      <p:sp>
        <p:nvSpPr>
          <p:cNvPr name="TextBox 3" id="3"/>
          <p:cNvSpPr txBox="true"/>
          <p:nvPr/>
        </p:nvSpPr>
        <p:spPr>
          <a:xfrm rot="0">
            <a:off x="456355" y="1038225"/>
            <a:ext cx="8687645" cy="1933575"/>
          </a:xfrm>
          <a:prstGeom prst="rect">
            <a:avLst/>
          </a:prstGeom>
        </p:spPr>
        <p:txBody>
          <a:bodyPr anchor="t" rtlCol="false" tIns="0" lIns="0" bIns="0" rIns="0">
            <a:spAutoFit/>
          </a:bodyPr>
          <a:lstStyle/>
          <a:p>
            <a:pPr algn="l" marL="0" indent="0" lvl="0">
              <a:lnSpc>
                <a:spcPts val="7679"/>
              </a:lnSpc>
              <a:spcBef>
                <a:spcPct val="0"/>
              </a:spcBef>
            </a:pPr>
            <a:r>
              <a:rPr lang="en-US" sz="6399">
                <a:solidFill>
                  <a:srgbClr val="000000"/>
                </a:solidFill>
                <a:latin typeface="PT Serif Bold"/>
              </a:rPr>
              <a:t>Introduction to TradeWiser</a:t>
            </a:r>
          </a:p>
        </p:txBody>
      </p:sp>
      <p:sp>
        <p:nvSpPr>
          <p:cNvPr name="TextBox 4" id="4"/>
          <p:cNvSpPr txBox="true"/>
          <p:nvPr/>
        </p:nvSpPr>
        <p:spPr>
          <a:xfrm rot="0">
            <a:off x="0" y="3275852"/>
            <a:ext cx="10295423" cy="6111597"/>
          </a:xfrm>
          <a:prstGeom prst="rect">
            <a:avLst/>
          </a:prstGeom>
        </p:spPr>
        <p:txBody>
          <a:bodyPr anchor="t" rtlCol="false" tIns="0" lIns="0" bIns="0" rIns="0">
            <a:spAutoFit/>
          </a:bodyPr>
          <a:lstStyle/>
          <a:p>
            <a:pPr marL="505344" indent="-252672" lvl="1">
              <a:lnSpc>
                <a:spcPts val="3510"/>
              </a:lnSpc>
              <a:buFont typeface="Arial"/>
              <a:buChar char="•"/>
            </a:pPr>
            <a:r>
              <a:rPr lang="en-US" sz="2340">
                <a:solidFill>
                  <a:srgbClr val="000000"/>
                </a:solidFill>
                <a:latin typeface="PT Serif"/>
              </a:rPr>
              <a:t>TradeWiser is a digital platform that connects farmers and FPOs directly with buyers and lenders, enabling them to sell their produce and access financing at fair prices.</a:t>
            </a:r>
          </a:p>
          <a:p>
            <a:pPr marL="505344" indent="-252672" lvl="1">
              <a:lnSpc>
                <a:spcPts val="3510"/>
              </a:lnSpc>
              <a:buFont typeface="Arial"/>
              <a:buChar char="•"/>
            </a:pPr>
            <a:r>
              <a:rPr lang="en-US" sz="2340">
                <a:solidFill>
                  <a:srgbClr val="000000"/>
                </a:solidFill>
                <a:latin typeface="PT Serif"/>
              </a:rPr>
              <a:t>We provide a range of services, including warehousing, financing, logistics, and trading, all in a single, easy-to-use platform.</a:t>
            </a:r>
          </a:p>
          <a:p>
            <a:pPr marL="505344" indent="-252672" lvl="1">
              <a:lnSpc>
                <a:spcPts val="3510"/>
              </a:lnSpc>
              <a:buFont typeface="Arial"/>
              <a:buChar char="•"/>
            </a:pPr>
            <a:r>
              <a:rPr lang="en-US" sz="2340">
                <a:solidFill>
                  <a:srgbClr val="000000"/>
                </a:solidFill>
                <a:latin typeface="PT Serif"/>
              </a:rPr>
              <a:t>By working with TradeWiser, farmers and FPOs can get better prices for their produce, reduce post-harvest losses, and access finance at affordable rates, while buyers get access to high-quality produce at competitive prices.</a:t>
            </a:r>
          </a:p>
          <a:p>
            <a:pPr marL="505344" indent="-252672" lvl="1">
              <a:lnSpc>
                <a:spcPts val="3510"/>
              </a:lnSpc>
              <a:buFont typeface="Arial"/>
              <a:buChar char="•"/>
            </a:pPr>
            <a:r>
              <a:rPr lang="en-US" sz="2340">
                <a:solidFill>
                  <a:srgbClr val="000000"/>
                </a:solidFill>
                <a:latin typeface="PT Serif"/>
              </a:rPr>
              <a:t>Our platform is built on cutting-edge technology, including AI/ML, blockchain, and data analytics, which allows us to provide transparent and efficient services to our users.</a:t>
            </a:r>
          </a:p>
          <a:p>
            <a:pPr marL="505344" indent="-252672" lvl="1">
              <a:lnSpc>
                <a:spcPts val="3510"/>
              </a:lnSpc>
              <a:buFont typeface="Arial"/>
              <a:buChar char="•"/>
            </a:pPr>
            <a:r>
              <a:rPr lang="en-US" sz="2340">
                <a:solidFill>
                  <a:srgbClr val="000000"/>
                </a:solidFill>
                <a:latin typeface="PT Serif"/>
              </a:rPr>
              <a:t>Our mission is to empower farmers and FPOs by giving them access to the tools, knowledge, and resources they need to succeed in today's market.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9000" t="0" r="15132" b="0"/>
          <a:stretch>
            <a:fillRect/>
          </a:stretch>
        </p:blipFill>
        <p:spPr>
          <a:xfrm flipH="false" flipV="false" rot="0">
            <a:off x="11192600" y="0"/>
            <a:ext cx="7095400" cy="10287000"/>
          </a:xfrm>
          <a:prstGeom prst="rect">
            <a:avLst/>
          </a:prstGeom>
        </p:spPr>
      </p:pic>
      <p:sp>
        <p:nvSpPr>
          <p:cNvPr name="TextBox 3" id="3"/>
          <p:cNvSpPr txBox="true"/>
          <p:nvPr/>
        </p:nvSpPr>
        <p:spPr>
          <a:xfrm rot="0">
            <a:off x="1028700" y="1038225"/>
            <a:ext cx="9118396" cy="1190625"/>
          </a:xfrm>
          <a:prstGeom prst="rect">
            <a:avLst/>
          </a:prstGeom>
        </p:spPr>
        <p:txBody>
          <a:bodyPr anchor="t" rtlCol="false" tIns="0" lIns="0" bIns="0" rIns="0">
            <a:spAutoFit/>
          </a:bodyPr>
          <a:lstStyle/>
          <a:p>
            <a:pPr marL="0" indent="0" lvl="0">
              <a:lnSpc>
                <a:spcPts val="4768"/>
              </a:lnSpc>
              <a:spcBef>
                <a:spcPct val="0"/>
              </a:spcBef>
            </a:pPr>
            <a:r>
              <a:rPr lang="en-US" sz="3973">
                <a:solidFill>
                  <a:srgbClr val="000000"/>
                </a:solidFill>
                <a:latin typeface="PT Serif Bold"/>
              </a:rPr>
              <a:t>Challenges faced by farmers and FPOs</a:t>
            </a:r>
          </a:p>
        </p:txBody>
      </p:sp>
      <p:sp>
        <p:nvSpPr>
          <p:cNvPr name="TextBox 4" id="4"/>
          <p:cNvSpPr txBox="true"/>
          <p:nvPr/>
        </p:nvSpPr>
        <p:spPr>
          <a:xfrm rot="0">
            <a:off x="0" y="2541194"/>
            <a:ext cx="10897267" cy="7624274"/>
          </a:xfrm>
          <a:prstGeom prst="rect">
            <a:avLst/>
          </a:prstGeom>
        </p:spPr>
        <p:txBody>
          <a:bodyPr anchor="t" rtlCol="false" tIns="0" lIns="0" bIns="0" rIns="0">
            <a:spAutoFit/>
          </a:bodyPr>
          <a:lstStyle/>
          <a:p>
            <a:pPr marL="731430" indent="-365715" lvl="1">
              <a:lnSpc>
                <a:spcPts val="5081"/>
              </a:lnSpc>
              <a:buFont typeface="Arial"/>
              <a:buChar char="•"/>
            </a:pPr>
            <a:r>
              <a:rPr lang="en-US" sz="3387">
                <a:solidFill>
                  <a:srgbClr val="000000"/>
                </a:solidFill>
                <a:latin typeface="PT Serif"/>
              </a:rPr>
              <a:t>Lack of access to financing: Many farmers and FPOs struggle to get loans and credit at affordable rates.</a:t>
            </a:r>
          </a:p>
          <a:p>
            <a:pPr marL="731430" indent="-365715" lvl="1">
              <a:lnSpc>
                <a:spcPts val="5081"/>
              </a:lnSpc>
              <a:buFont typeface="Arial"/>
              <a:buChar char="•"/>
            </a:pPr>
            <a:r>
              <a:rPr lang="en-US" sz="3387">
                <a:solidFill>
                  <a:srgbClr val="000000"/>
                </a:solidFill>
                <a:latin typeface="PT Serif"/>
              </a:rPr>
              <a:t>Limited transparency in trading: Traditional trading systems can be opaque, leading to mistrust and uncertainty among farmers and FPOs.</a:t>
            </a:r>
          </a:p>
          <a:p>
            <a:pPr marL="731430" indent="-365715" lvl="1">
              <a:lnSpc>
                <a:spcPts val="5081"/>
              </a:lnSpc>
              <a:buFont typeface="Arial"/>
              <a:buChar char="•"/>
            </a:pPr>
            <a:r>
              <a:rPr lang="en-US" sz="3387">
                <a:solidFill>
                  <a:srgbClr val="000000"/>
                </a:solidFill>
                <a:latin typeface="PT Serif"/>
              </a:rPr>
              <a:t>Inefficient supply chain management: Inadequate infrastructure and logistics can cause delays and losses in the supply chain.</a:t>
            </a:r>
          </a:p>
          <a:p>
            <a:pPr marL="731430" indent="-365715" lvl="1">
              <a:lnSpc>
                <a:spcPts val="5081"/>
              </a:lnSpc>
              <a:buFont typeface="Arial"/>
              <a:buChar char="•"/>
            </a:pPr>
            <a:r>
              <a:rPr lang="en-US" sz="3387">
                <a:solidFill>
                  <a:srgbClr val="000000"/>
                </a:solidFill>
                <a:latin typeface="PT Serif"/>
              </a:rPr>
              <a:t>Lack of market information: Farmers and FPOs often have limited information on market trends and pricing, making it difficult to make informed decisions.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6500" t="0" r="1172" b="0"/>
          <a:stretch>
            <a:fillRect/>
          </a:stretch>
        </p:blipFill>
        <p:spPr>
          <a:xfrm flipH="false" flipV="false" rot="0">
            <a:off x="1028700" y="1028700"/>
            <a:ext cx="7713258" cy="8229600"/>
          </a:xfrm>
          <a:prstGeom prst="rect">
            <a:avLst/>
          </a:prstGeom>
        </p:spPr>
      </p:pic>
      <p:sp>
        <p:nvSpPr>
          <p:cNvPr name="TextBox 3" id="3"/>
          <p:cNvSpPr txBox="true"/>
          <p:nvPr/>
        </p:nvSpPr>
        <p:spPr>
          <a:xfrm rot="0">
            <a:off x="9144000" y="1028700"/>
            <a:ext cx="7548282" cy="742950"/>
          </a:xfrm>
          <a:prstGeom prst="rect">
            <a:avLst/>
          </a:prstGeom>
        </p:spPr>
        <p:txBody>
          <a:bodyPr anchor="t" rtlCol="false" tIns="0" lIns="0" bIns="0" rIns="0">
            <a:spAutoFit/>
          </a:bodyPr>
          <a:lstStyle/>
          <a:p>
            <a:pPr algn="l" marL="0" indent="0" lvl="0">
              <a:lnSpc>
                <a:spcPts val="5880"/>
              </a:lnSpc>
              <a:spcBef>
                <a:spcPct val="0"/>
              </a:spcBef>
            </a:pPr>
            <a:r>
              <a:rPr lang="en-US" sz="4900">
                <a:solidFill>
                  <a:srgbClr val="000000"/>
                </a:solidFill>
                <a:latin typeface="PT Serif Bold"/>
              </a:rPr>
              <a:t>What TradeWiser Offers</a:t>
            </a:r>
          </a:p>
        </p:txBody>
      </p:sp>
      <p:sp>
        <p:nvSpPr>
          <p:cNvPr name="TextBox 4" id="4"/>
          <p:cNvSpPr txBox="true"/>
          <p:nvPr/>
        </p:nvSpPr>
        <p:spPr>
          <a:xfrm rot="0">
            <a:off x="8443130" y="2198413"/>
            <a:ext cx="9649771" cy="6962775"/>
          </a:xfrm>
          <a:prstGeom prst="rect">
            <a:avLst/>
          </a:prstGeom>
        </p:spPr>
        <p:txBody>
          <a:bodyPr anchor="t" rtlCol="false" tIns="0" lIns="0" bIns="0" rIns="0">
            <a:spAutoFit/>
          </a:bodyPr>
          <a:lstStyle/>
          <a:p>
            <a:pPr marL="834607" indent="-417303" lvl="1">
              <a:lnSpc>
                <a:spcPts val="4638"/>
              </a:lnSpc>
              <a:buFont typeface="Arial"/>
              <a:buChar char="•"/>
            </a:pPr>
            <a:r>
              <a:rPr lang="en-US" sz="3865">
                <a:solidFill>
                  <a:srgbClr val="000000"/>
                </a:solidFill>
                <a:latin typeface="PT Serif"/>
              </a:rPr>
              <a:t>Optimized cost of storage: Our warehousing solutions ensure cost optimization and proper storage of commodities</a:t>
            </a:r>
          </a:p>
          <a:p>
            <a:pPr marL="834607" indent="-417303" lvl="1">
              <a:lnSpc>
                <a:spcPts val="4638"/>
              </a:lnSpc>
              <a:buFont typeface="Arial"/>
              <a:buChar char="•"/>
            </a:pPr>
            <a:r>
              <a:rPr lang="en-US" sz="3865">
                <a:solidFill>
                  <a:srgbClr val="000000"/>
                </a:solidFill>
                <a:latin typeface="PT Serif"/>
              </a:rPr>
              <a:t>Financing at subsidized rates of interest: We offer financing solutions to farmers and FPOs at low-interest rates to help them grow their business</a:t>
            </a:r>
          </a:p>
          <a:p>
            <a:pPr marL="834607" indent="-417303" lvl="1">
              <a:lnSpc>
                <a:spcPts val="4638"/>
              </a:lnSpc>
              <a:buFont typeface="Arial"/>
              <a:buChar char="•"/>
            </a:pPr>
            <a:r>
              <a:rPr lang="en-US" sz="3865">
                <a:solidFill>
                  <a:srgbClr val="000000"/>
                </a:solidFill>
                <a:latin typeface="PT Serif"/>
              </a:rPr>
              <a:t>Low transaction fees for trading: Our transparent and low transaction fees help farmers and FPOs get the best prices for their commodities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6000" t="0" r="30663" b="0"/>
          <a:stretch>
            <a:fillRect/>
          </a:stretch>
        </p:blipFill>
        <p:spPr>
          <a:xfrm flipH="false" flipV="false" rot="0">
            <a:off x="1028700" y="1028700"/>
            <a:ext cx="6600557" cy="8229600"/>
          </a:xfrm>
          <a:prstGeom prst="rect">
            <a:avLst/>
          </a:prstGeom>
        </p:spPr>
      </p:pic>
      <p:sp>
        <p:nvSpPr>
          <p:cNvPr name="TextBox 3" id="3"/>
          <p:cNvSpPr txBox="true"/>
          <p:nvPr/>
        </p:nvSpPr>
        <p:spPr>
          <a:xfrm rot="0">
            <a:off x="8210351" y="2160948"/>
            <a:ext cx="9669900" cy="7857294"/>
          </a:xfrm>
          <a:prstGeom prst="rect">
            <a:avLst/>
          </a:prstGeom>
        </p:spPr>
        <p:txBody>
          <a:bodyPr anchor="t" rtlCol="false" tIns="0" lIns="0" bIns="0" rIns="0">
            <a:spAutoFit/>
          </a:bodyPr>
          <a:lstStyle/>
          <a:p>
            <a:pPr marL="496582" indent="-248291" lvl="1">
              <a:lnSpc>
                <a:spcPts val="3450"/>
              </a:lnSpc>
              <a:buFont typeface="Arial"/>
              <a:buChar char="•"/>
            </a:pPr>
            <a:r>
              <a:rPr lang="en-US" sz="2300">
                <a:solidFill>
                  <a:srgbClr val="000000"/>
                </a:solidFill>
                <a:latin typeface="PT Serif"/>
              </a:rPr>
              <a:t>Provide mRegister with TradeWiser: Farmers and FPOs can register with TradeWiser and create a profile to access our services.</a:t>
            </a:r>
          </a:p>
          <a:p>
            <a:pPr marL="496582" indent="-248291" lvl="1">
              <a:lnSpc>
                <a:spcPts val="3450"/>
              </a:lnSpc>
              <a:buFont typeface="Arial"/>
              <a:buChar char="•"/>
            </a:pPr>
            <a:r>
              <a:rPr lang="en-US" sz="2300">
                <a:solidFill>
                  <a:srgbClr val="000000"/>
                </a:solidFill>
                <a:latin typeface="PT Serif"/>
              </a:rPr>
              <a:t>Storage Management: TradeWiser provides optimized storage solutions to farmers and FPOs to reduce their costs and ensure the safety of their produce.</a:t>
            </a:r>
          </a:p>
          <a:p>
            <a:pPr marL="496582" indent="-248291" lvl="1">
              <a:lnSpc>
                <a:spcPts val="3450"/>
              </a:lnSpc>
              <a:buFont typeface="Arial"/>
              <a:buChar char="•"/>
            </a:pPr>
            <a:r>
              <a:rPr lang="en-US" sz="2300">
                <a:solidFill>
                  <a:srgbClr val="000000"/>
                </a:solidFill>
                <a:latin typeface="PT Serif"/>
              </a:rPr>
              <a:t>Trading Platform: Our transparent trading platform enables farmers and FPOs to sell their produce directly to buyers, eliminating intermediaries and ensuring fair prices.</a:t>
            </a:r>
          </a:p>
          <a:p>
            <a:pPr marL="496582" indent="-248291" lvl="1">
              <a:lnSpc>
                <a:spcPts val="3450"/>
              </a:lnSpc>
              <a:buFont typeface="Arial"/>
              <a:buChar char="•"/>
            </a:pPr>
            <a:r>
              <a:rPr lang="en-US" sz="2300">
                <a:solidFill>
                  <a:srgbClr val="000000"/>
                </a:solidFill>
                <a:latin typeface="PT Serif"/>
              </a:rPr>
              <a:t>Financing: TradeWiser offers financing at subsidized rates of interest to farmers and FPOs, enabling them to access credit and invest in their businesses.</a:t>
            </a:r>
          </a:p>
          <a:p>
            <a:pPr marL="496582" indent="-248291" lvl="1">
              <a:lnSpc>
                <a:spcPts val="3450"/>
              </a:lnSpc>
              <a:buFont typeface="Arial"/>
              <a:buChar char="•"/>
            </a:pPr>
            <a:r>
              <a:rPr lang="en-US" sz="2300">
                <a:solidFill>
                  <a:srgbClr val="000000"/>
                </a:solidFill>
                <a:latin typeface="PT Serif"/>
              </a:rPr>
              <a:t>Transaction Processing: Our low transaction fees ensure that farmers and FPOs receive maximum value for their produce and minimize their costs.</a:t>
            </a:r>
          </a:p>
          <a:p>
            <a:pPr marL="496582" indent="-248291" lvl="1">
              <a:lnSpc>
                <a:spcPts val="3450"/>
              </a:lnSpc>
              <a:buFont typeface="Arial"/>
              <a:buChar char="•"/>
            </a:pPr>
            <a:r>
              <a:rPr lang="en-US" sz="2300">
                <a:solidFill>
                  <a:srgbClr val="000000"/>
                </a:solidFill>
                <a:latin typeface="PT Serif"/>
              </a:rPr>
              <a:t>Rules-based Mechanism: TradeWiser uses a rules-based mechanism to ensure that all transactions are conducted fairly and transparently, creating a level playing field for all participants.</a:t>
            </a:r>
          </a:p>
          <a:p>
            <a:pPr marL="496582" indent="-248291" lvl="1">
              <a:lnSpc>
                <a:spcPts val="3450"/>
              </a:lnSpc>
              <a:buFont typeface="Arial"/>
              <a:buChar char="•"/>
            </a:pPr>
            <a:r>
              <a:rPr lang="en-US" sz="2300">
                <a:solidFill>
                  <a:srgbClr val="000000"/>
                </a:solidFill>
                <a:latin typeface="PT Serif"/>
              </a:rPr>
              <a:t>arket insights and intelligence.</a:t>
            </a:r>
          </a:p>
        </p:txBody>
      </p:sp>
      <p:sp>
        <p:nvSpPr>
          <p:cNvPr name="TextBox 4" id="4"/>
          <p:cNvSpPr txBox="true"/>
          <p:nvPr/>
        </p:nvSpPr>
        <p:spPr>
          <a:xfrm rot="0">
            <a:off x="8850896" y="11154857"/>
            <a:ext cx="8408404" cy="752475"/>
          </a:xfrm>
          <a:prstGeom prst="rect">
            <a:avLst/>
          </a:prstGeom>
        </p:spPr>
        <p:txBody>
          <a:bodyPr anchor="t" rtlCol="false" tIns="0" lIns="0" bIns="0" rIns="0">
            <a:spAutoFit/>
          </a:bodyPr>
          <a:lstStyle/>
          <a:p>
            <a:pPr algn="ctr" marL="0" indent="0" lvl="0">
              <a:lnSpc>
                <a:spcPts val="3000"/>
              </a:lnSpc>
              <a:spcBef>
                <a:spcPct val="0"/>
              </a:spcBef>
            </a:pPr>
            <a:r>
              <a:rPr lang="en-US" sz="2000">
                <a:solidFill>
                  <a:srgbClr val="000000"/>
                </a:solidFill>
                <a:latin typeface="PT Serif"/>
              </a:rPr>
              <a:t>Overcome logistical and infrastructural challenges faced by farmers and FPOs.</a:t>
            </a:r>
          </a:p>
        </p:txBody>
      </p:sp>
      <p:sp>
        <p:nvSpPr>
          <p:cNvPr name="TextBox 5" id="5"/>
          <p:cNvSpPr txBox="true"/>
          <p:nvPr/>
        </p:nvSpPr>
        <p:spPr>
          <a:xfrm rot="0">
            <a:off x="9144000" y="1028700"/>
            <a:ext cx="7548282" cy="742950"/>
          </a:xfrm>
          <a:prstGeom prst="rect">
            <a:avLst/>
          </a:prstGeom>
        </p:spPr>
        <p:txBody>
          <a:bodyPr anchor="t" rtlCol="false" tIns="0" lIns="0" bIns="0" rIns="0">
            <a:spAutoFit/>
          </a:bodyPr>
          <a:lstStyle/>
          <a:p>
            <a:pPr algn="l" marL="0" indent="0" lvl="0">
              <a:lnSpc>
                <a:spcPts val="5880"/>
              </a:lnSpc>
              <a:spcBef>
                <a:spcPct val="0"/>
              </a:spcBef>
            </a:pPr>
            <a:r>
              <a:rPr lang="en-US" sz="4900">
                <a:solidFill>
                  <a:srgbClr val="000000"/>
                </a:solidFill>
                <a:latin typeface="PT Serif Bold"/>
              </a:rPr>
              <a:t>How TradeWiser Works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6500" t="0" r="1172" b="0"/>
          <a:stretch>
            <a:fillRect/>
          </a:stretch>
        </p:blipFill>
        <p:spPr>
          <a:xfrm flipH="false" flipV="false" rot="0">
            <a:off x="1028700" y="1028700"/>
            <a:ext cx="7713258" cy="8229600"/>
          </a:xfrm>
          <a:prstGeom prst="rect">
            <a:avLst/>
          </a:prstGeom>
        </p:spPr>
      </p:pic>
      <p:sp>
        <p:nvSpPr>
          <p:cNvPr name="TextBox 3" id="3"/>
          <p:cNvSpPr txBox="true"/>
          <p:nvPr/>
        </p:nvSpPr>
        <p:spPr>
          <a:xfrm rot="0">
            <a:off x="9144000" y="1028700"/>
            <a:ext cx="7548282" cy="742950"/>
          </a:xfrm>
          <a:prstGeom prst="rect">
            <a:avLst/>
          </a:prstGeom>
        </p:spPr>
        <p:txBody>
          <a:bodyPr anchor="t" rtlCol="false" tIns="0" lIns="0" bIns="0" rIns="0">
            <a:spAutoFit/>
          </a:bodyPr>
          <a:lstStyle/>
          <a:p>
            <a:pPr algn="l" marL="0" indent="0" lvl="0">
              <a:lnSpc>
                <a:spcPts val="5880"/>
              </a:lnSpc>
              <a:spcBef>
                <a:spcPct val="0"/>
              </a:spcBef>
            </a:pPr>
            <a:r>
              <a:rPr lang="en-US" sz="4900">
                <a:solidFill>
                  <a:srgbClr val="000000"/>
                </a:solidFill>
                <a:latin typeface="PT Serif Bold"/>
              </a:rPr>
              <a:t>Rules-based mechanism</a:t>
            </a:r>
          </a:p>
        </p:txBody>
      </p:sp>
      <p:sp>
        <p:nvSpPr>
          <p:cNvPr name="TextBox 4" id="4"/>
          <p:cNvSpPr txBox="true"/>
          <p:nvPr/>
        </p:nvSpPr>
        <p:spPr>
          <a:xfrm rot="0">
            <a:off x="8741958" y="1771650"/>
            <a:ext cx="9007896" cy="7620584"/>
          </a:xfrm>
          <a:prstGeom prst="rect">
            <a:avLst/>
          </a:prstGeom>
        </p:spPr>
        <p:txBody>
          <a:bodyPr anchor="t" rtlCol="false" tIns="0" lIns="0" bIns="0" rIns="0">
            <a:spAutoFit/>
          </a:bodyPr>
          <a:lstStyle/>
          <a:p>
            <a:pPr marL="602848" indent="-301424" lvl="1">
              <a:lnSpc>
                <a:spcPts val="3350"/>
              </a:lnSpc>
              <a:buFont typeface="Arial"/>
              <a:buChar char="•"/>
            </a:pPr>
            <a:r>
              <a:rPr lang="en-US" sz="2792">
                <a:solidFill>
                  <a:srgbClr val="000000"/>
                </a:solidFill>
                <a:latin typeface="PT Serif"/>
              </a:rPr>
              <a:t>At TradeWiser, we believe in a fair and transparent trading system for all. That's why we have developed a rules-based mechanism that governs all transactions on our platform.</a:t>
            </a:r>
          </a:p>
          <a:p>
            <a:pPr marL="602848" indent="-301424" lvl="1">
              <a:lnSpc>
                <a:spcPts val="3350"/>
              </a:lnSpc>
              <a:buFont typeface="Arial"/>
              <a:buChar char="•"/>
            </a:pPr>
            <a:r>
              <a:rPr lang="en-US" sz="2792">
                <a:solidFill>
                  <a:srgbClr val="000000"/>
                </a:solidFill>
                <a:latin typeface="PT Serif"/>
              </a:rPr>
              <a:t>Our system is designed to ensure that every trade is conducted in a consistent and unbiased manner, without any scope for manipulation or unfair practices.</a:t>
            </a:r>
          </a:p>
          <a:p>
            <a:pPr marL="602848" indent="-301424" lvl="1">
              <a:lnSpc>
                <a:spcPts val="3350"/>
              </a:lnSpc>
              <a:buFont typeface="Arial"/>
              <a:buChar char="•"/>
            </a:pPr>
            <a:r>
              <a:rPr lang="en-US" sz="2792">
                <a:solidFill>
                  <a:srgbClr val="000000"/>
                </a:solidFill>
                <a:latin typeface="PT Serif"/>
              </a:rPr>
              <a:t>The rules are based on industry best practices and have been developed in consultation with experts and stakeholders in the agriculture sector.</a:t>
            </a:r>
          </a:p>
          <a:p>
            <a:pPr marL="602848" indent="-301424" lvl="1">
              <a:lnSpc>
                <a:spcPts val="3350"/>
              </a:lnSpc>
              <a:buFont typeface="Arial"/>
              <a:buChar char="•"/>
            </a:pPr>
            <a:r>
              <a:rPr lang="en-US" sz="2792">
                <a:solidFill>
                  <a:srgbClr val="000000"/>
                </a:solidFill>
                <a:latin typeface="PT Serif"/>
              </a:rPr>
              <a:t>Some of the key features of our rules-based mechanism include price discovery through auction-based trading, standardization of quality parameters, and transparent and low transaction fees.</a:t>
            </a:r>
          </a:p>
          <a:p>
            <a:pPr marL="602848" indent="-301424" lvl="1">
              <a:lnSpc>
                <a:spcPts val="3350"/>
              </a:lnSpc>
              <a:buFont typeface="Arial"/>
              <a:buChar char="•"/>
            </a:pPr>
            <a:r>
              <a:rPr lang="en-US" sz="2792">
                <a:solidFill>
                  <a:srgbClr val="000000"/>
                </a:solidFill>
                <a:latin typeface="PT Serif"/>
              </a:rPr>
              <a:t>By using our platform, farmers and FPOs can have complete confidence in the trading process and be assured of fair prices for their products.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8000" t="0" r="19672" b="0"/>
          <a:stretch>
            <a:fillRect/>
          </a:stretch>
        </p:blipFill>
        <p:spPr>
          <a:xfrm flipH="false" flipV="false" rot="0">
            <a:off x="1028700" y="1028700"/>
            <a:ext cx="7713258" cy="8229600"/>
          </a:xfrm>
          <a:prstGeom prst="rect">
            <a:avLst/>
          </a:prstGeom>
        </p:spPr>
      </p:pic>
      <p:sp>
        <p:nvSpPr>
          <p:cNvPr name="TextBox 3" id="3"/>
          <p:cNvSpPr txBox="true"/>
          <p:nvPr/>
        </p:nvSpPr>
        <p:spPr>
          <a:xfrm rot="0">
            <a:off x="8741958" y="3215530"/>
            <a:ext cx="9240138" cy="6042770"/>
          </a:xfrm>
          <a:prstGeom prst="rect">
            <a:avLst/>
          </a:prstGeom>
        </p:spPr>
        <p:txBody>
          <a:bodyPr anchor="t" rtlCol="false" tIns="0" lIns="0" bIns="0" rIns="0">
            <a:spAutoFit/>
          </a:bodyPr>
          <a:lstStyle/>
          <a:p>
            <a:pPr algn="just" marL="740015" indent="-370008" lvl="1">
              <a:lnSpc>
                <a:spcPts val="4798"/>
              </a:lnSpc>
              <a:buFont typeface="Arial"/>
              <a:buChar char="•"/>
            </a:pPr>
            <a:r>
              <a:rPr lang="en-US" sz="3427">
                <a:solidFill>
                  <a:srgbClr val="000000"/>
                </a:solidFill>
                <a:latin typeface="PT Serif"/>
              </a:rPr>
              <a:t>Increased income through fairer trading practices</a:t>
            </a:r>
          </a:p>
          <a:p>
            <a:pPr algn="just" marL="740015" indent="-370008" lvl="1">
              <a:lnSpc>
                <a:spcPts val="4798"/>
              </a:lnSpc>
              <a:buFont typeface="Arial"/>
              <a:buChar char="•"/>
            </a:pPr>
            <a:r>
              <a:rPr lang="en-US" sz="3427">
                <a:solidFill>
                  <a:srgbClr val="000000"/>
                </a:solidFill>
                <a:latin typeface="PT Serif"/>
              </a:rPr>
              <a:t>Access to financing at subsidized rates of interest</a:t>
            </a:r>
          </a:p>
          <a:p>
            <a:pPr algn="just" marL="740015" indent="-370008" lvl="1">
              <a:lnSpc>
                <a:spcPts val="4798"/>
              </a:lnSpc>
              <a:buFont typeface="Arial"/>
              <a:buChar char="•"/>
            </a:pPr>
            <a:r>
              <a:rPr lang="en-US" sz="3427">
                <a:solidFill>
                  <a:srgbClr val="000000"/>
                </a:solidFill>
                <a:latin typeface="PT Serif"/>
              </a:rPr>
              <a:t>Optimized cost of storage</a:t>
            </a:r>
          </a:p>
          <a:p>
            <a:pPr algn="just" marL="740015" indent="-370008" lvl="1">
              <a:lnSpc>
                <a:spcPts val="4798"/>
              </a:lnSpc>
              <a:buFont typeface="Arial"/>
              <a:buChar char="•"/>
            </a:pPr>
            <a:r>
              <a:rPr lang="en-US" sz="3427">
                <a:solidFill>
                  <a:srgbClr val="000000"/>
                </a:solidFill>
                <a:latin typeface="PT Serif"/>
              </a:rPr>
              <a:t>Low transaction fees for trading</a:t>
            </a:r>
          </a:p>
          <a:p>
            <a:pPr algn="just" marL="740015" indent="-370008" lvl="1">
              <a:lnSpc>
                <a:spcPts val="4798"/>
              </a:lnSpc>
              <a:buFont typeface="Arial"/>
              <a:buChar char="•"/>
            </a:pPr>
            <a:r>
              <a:rPr lang="en-US" sz="3427">
                <a:solidFill>
                  <a:srgbClr val="000000"/>
                </a:solidFill>
                <a:latin typeface="PT Serif"/>
              </a:rPr>
              <a:t>Transparent and efficient trading platform</a:t>
            </a:r>
          </a:p>
          <a:p>
            <a:pPr algn="just" marL="740015" indent="-370008" lvl="1">
              <a:lnSpc>
                <a:spcPts val="4798"/>
              </a:lnSpc>
              <a:buFont typeface="Arial"/>
              <a:buChar char="•"/>
            </a:pPr>
            <a:r>
              <a:rPr lang="en-US" sz="3427">
                <a:solidFill>
                  <a:srgbClr val="000000"/>
                </a:solidFill>
                <a:latin typeface="PT Serif"/>
              </a:rPr>
              <a:t>Enhanced market visibility and access to a wider network of buyers</a:t>
            </a:r>
          </a:p>
          <a:p>
            <a:pPr>
              <a:lnSpc>
                <a:spcPts val="4798"/>
              </a:lnSpc>
            </a:pPr>
          </a:p>
        </p:txBody>
      </p:sp>
      <p:sp>
        <p:nvSpPr>
          <p:cNvPr name="TextBox 4" id="4"/>
          <p:cNvSpPr txBox="true"/>
          <p:nvPr/>
        </p:nvSpPr>
        <p:spPr>
          <a:xfrm rot="0">
            <a:off x="9144000" y="1028700"/>
            <a:ext cx="9144000" cy="742950"/>
          </a:xfrm>
          <a:prstGeom prst="rect">
            <a:avLst/>
          </a:prstGeom>
        </p:spPr>
        <p:txBody>
          <a:bodyPr anchor="t" rtlCol="false" tIns="0" lIns="0" bIns="0" rIns="0">
            <a:spAutoFit/>
          </a:bodyPr>
          <a:lstStyle/>
          <a:p>
            <a:pPr algn="l" marL="0" indent="0" lvl="0">
              <a:lnSpc>
                <a:spcPts val="5880"/>
              </a:lnSpc>
              <a:spcBef>
                <a:spcPct val="0"/>
              </a:spcBef>
            </a:pPr>
            <a:r>
              <a:rPr lang="en-US" sz="4900">
                <a:solidFill>
                  <a:srgbClr val="000000"/>
                </a:solidFill>
                <a:latin typeface="PT Serif Bold"/>
              </a:rPr>
              <a:t>Benefits for Farmers and FPOs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14999" t="0" r="15448" b="0"/>
          <a:stretch>
            <a:fillRect/>
          </a:stretch>
        </p:blipFill>
        <p:spPr>
          <a:xfrm flipH="false" flipV="false" rot="0">
            <a:off x="9253473" y="1028700"/>
            <a:ext cx="7433482" cy="8229600"/>
          </a:xfrm>
          <a:prstGeom prst="rect">
            <a:avLst/>
          </a:prstGeom>
        </p:spPr>
      </p:pic>
      <p:sp>
        <p:nvSpPr>
          <p:cNvPr name="TextBox 3" id="3"/>
          <p:cNvSpPr txBox="true"/>
          <p:nvPr/>
        </p:nvSpPr>
        <p:spPr>
          <a:xfrm rot="0">
            <a:off x="1028700" y="1028700"/>
            <a:ext cx="7637191" cy="1485900"/>
          </a:xfrm>
          <a:prstGeom prst="rect">
            <a:avLst/>
          </a:prstGeom>
        </p:spPr>
        <p:txBody>
          <a:bodyPr anchor="t" rtlCol="false" tIns="0" lIns="0" bIns="0" rIns="0">
            <a:spAutoFit/>
          </a:bodyPr>
          <a:lstStyle/>
          <a:p>
            <a:pPr>
              <a:lnSpc>
                <a:spcPts val="5880"/>
              </a:lnSpc>
            </a:pPr>
            <a:r>
              <a:rPr lang="en-US" sz="4900">
                <a:solidFill>
                  <a:srgbClr val="000000"/>
                </a:solidFill>
                <a:latin typeface="PT Serif Bold"/>
              </a:rPr>
              <a:t>Partnership with </a:t>
            </a:r>
          </a:p>
          <a:p>
            <a:pPr algn="l" marL="0" indent="0" lvl="0">
              <a:lnSpc>
                <a:spcPts val="5880"/>
              </a:lnSpc>
              <a:spcBef>
                <a:spcPct val="0"/>
              </a:spcBef>
            </a:pPr>
            <a:r>
              <a:rPr lang="en-US" sz="4900">
                <a:solidFill>
                  <a:srgbClr val="000000"/>
                </a:solidFill>
                <a:latin typeface="PT Serif Bold"/>
              </a:rPr>
              <a:t>Isha Foundation</a:t>
            </a:r>
          </a:p>
        </p:txBody>
      </p:sp>
      <p:sp>
        <p:nvSpPr>
          <p:cNvPr name="TextBox 4" id="4"/>
          <p:cNvSpPr txBox="true"/>
          <p:nvPr/>
        </p:nvSpPr>
        <p:spPr>
          <a:xfrm rot="0">
            <a:off x="1028700" y="3298775"/>
            <a:ext cx="7529567" cy="5953125"/>
          </a:xfrm>
          <a:prstGeom prst="rect">
            <a:avLst/>
          </a:prstGeom>
        </p:spPr>
        <p:txBody>
          <a:bodyPr anchor="t" rtlCol="false" tIns="0" lIns="0" bIns="0" rIns="0">
            <a:spAutoFit/>
          </a:bodyPr>
          <a:lstStyle/>
          <a:p>
            <a:pPr>
              <a:lnSpc>
                <a:spcPts val="3924"/>
              </a:lnSpc>
              <a:spcBef>
                <a:spcPct val="0"/>
              </a:spcBef>
            </a:pPr>
            <a:r>
              <a:rPr lang="en-US" sz="3270">
                <a:solidFill>
                  <a:srgbClr val="000000"/>
                </a:solidFill>
                <a:latin typeface="PT Serif"/>
              </a:rPr>
              <a:t>We invite Isha Foundation to partner with TradeWiser in empowering farmers and FPOs in Tamil Nadu. Together, we can create a transparent and fair ecosystem for trading, and provide access to finance at subsidized rates of interest. Join us in making a positive impact on the lives of farmers and FPOs, and contribute to building a sustainable agricultural economy. Contact us to learn more and take the first steps towards a fruitful partnership.</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DAFheortnyw</dc:identifier>
  <dcterms:modified xsi:type="dcterms:W3CDTF">2011-08-01T06:04:30Z</dcterms:modified>
  <cp:revision>1</cp:revision>
  <dc:title>TradeWiser: Empowering farmers and FPOs</dc:title>
</cp:coreProperties>
</file>

<file path=docProps/thumbnail.jpeg>
</file>